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5-4.png>
</file>

<file path=ppt/media/image-5-5.png>
</file>

<file path=ppt/media/image-5-6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8-7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image" Target="../media/image-5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image" Target="../media/image-8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187768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Introducción a la Álgebra Relacional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6350437" y="4752023"/>
            <a:ext cx="7415927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 álgebra relacional es una herramienta fundamental en el diseño y gestión de bases de datos. Proporciona un lenguaje formal para describir y manipular datos almacenados en tablas, lo que facilita la construcción de consultas complejas.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6350437" y="6628328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F23EE5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489025" y="6777038"/>
            <a:ext cx="117634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68"/>
              </a:lnSpc>
              <a:buNone/>
            </a:pPr>
            <a:r>
              <a:rPr lang="en-US" sz="768" dirty="0">
                <a:solidFill>
                  <a:srgbClr val="3C3838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EF</a:t>
            </a:r>
            <a:endParaRPr lang="en-US" sz="768" dirty="0"/>
          </a:p>
        </p:txBody>
      </p:sp>
      <p:sp>
        <p:nvSpPr>
          <p:cNvPr id="9" name="Text 5"/>
          <p:cNvSpPr/>
          <p:nvPr/>
        </p:nvSpPr>
        <p:spPr>
          <a:xfrm>
            <a:off x="6868716" y="6609874"/>
            <a:ext cx="3494723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by Enrique Fernandez</a:t>
            </a:r>
            <a:endParaRPr lang="en-US" sz="2430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559600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Operaciones Básicas</a:t>
            </a:r>
            <a:endParaRPr lang="en-US" sz="4860" dirty="0"/>
          </a:p>
        </p:txBody>
      </p:sp>
      <p:sp>
        <p:nvSpPr>
          <p:cNvPr id="5" name="Shape 2"/>
          <p:cNvSpPr/>
          <p:nvPr/>
        </p:nvSpPr>
        <p:spPr>
          <a:xfrm>
            <a:off x="864037" y="3102531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D2D9F9"/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087041" y="3195042"/>
            <a:ext cx="109418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916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916" dirty="0"/>
          </a:p>
        </p:txBody>
      </p:sp>
      <p:sp>
        <p:nvSpPr>
          <p:cNvPr id="7" name="Text 4"/>
          <p:cNvSpPr/>
          <p:nvPr/>
        </p:nvSpPr>
        <p:spPr>
          <a:xfrm>
            <a:off x="1666280" y="310253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Selección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1666280" y="3636407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Filtra filas de una tabla basada en una condición específica.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5247084" y="3102531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D2D9F9"/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28178" y="3195042"/>
            <a:ext cx="193119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916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916" dirty="0"/>
          </a:p>
        </p:txBody>
      </p:sp>
      <p:sp>
        <p:nvSpPr>
          <p:cNvPr id="11" name="Text 8"/>
          <p:cNvSpPr/>
          <p:nvPr/>
        </p:nvSpPr>
        <p:spPr>
          <a:xfrm>
            <a:off x="6049328" y="310253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Proyección</a:t>
            </a:r>
            <a:endParaRPr lang="en-US" sz="2430" dirty="0"/>
          </a:p>
        </p:txBody>
      </p:sp>
      <p:sp>
        <p:nvSpPr>
          <p:cNvPr id="12" name="Text 9"/>
          <p:cNvSpPr/>
          <p:nvPr/>
        </p:nvSpPr>
        <p:spPr>
          <a:xfrm>
            <a:off x="6049328" y="3636407"/>
            <a:ext cx="333398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Selecciona columnas específicas de una tabla.</a:t>
            </a:r>
            <a:endParaRPr lang="en-US" sz="1944" dirty="0"/>
          </a:p>
        </p:txBody>
      </p:sp>
      <p:sp>
        <p:nvSpPr>
          <p:cNvPr id="13" name="Shape 10"/>
          <p:cNvSpPr/>
          <p:nvPr/>
        </p:nvSpPr>
        <p:spPr>
          <a:xfrm>
            <a:off x="9630132" y="3102531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D2D9F9"/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803844" y="3195042"/>
            <a:ext cx="20800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916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916" dirty="0"/>
          </a:p>
        </p:txBody>
      </p:sp>
      <p:sp>
        <p:nvSpPr>
          <p:cNvPr id="15" name="Text 12"/>
          <p:cNvSpPr/>
          <p:nvPr/>
        </p:nvSpPr>
        <p:spPr>
          <a:xfrm>
            <a:off x="10432375" y="310253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Unión</a:t>
            </a:r>
            <a:endParaRPr lang="en-US" sz="2430" dirty="0"/>
          </a:p>
        </p:txBody>
      </p:sp>
      <p:sp>
        <p:nvSpPr>
          <p:cNvPr id="16" name="Text 13"/>
          <p:cNvSpPr/>
          <p:nvPr/>
        </p:nvSpPr>
        <p:spPr>
          <a:xfrm>
            <a:off x="10432375" y="3636407"/>
            <a:ext cx="333398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Combina filas de dos tablas, eliminando duplicados.</a:t>
            </a:r>
            <a:endParaRPr lang="en-US" sz="1944" dirty="0"/>
          </a:p>
        </p:txBody>
      </p:sp>
      <p:sp>
        <p:nvSpPr>
          <p:cNvPr id="17" name="Shape 14"/>
          <p:cNvSpPr/>
          <p:nvPr/>
        </p:nvSpPr>
        <p:spPr>
          <a:xfrm>
            <a:off x="864037" y="5346025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D2D9F9"/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18" name="Text 15"/>
          <p:cNvSpPr/>
          <p:nvPr/>
        </p:nvSpPr>
        <p:spPr>
          <a:xfrm>
            <a:off x="1047631" y="5438537"/>
            <a:ext cx="188238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916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2916" dirty="0"/>
          </a:p>
        </p:txBody>
      </p:sp>
      <p:sp>
        <p:nvSpPr>
          <p:cNvPr id="19" name="Text 16"/>
          <p:cNvSpPr/>
          <p:nvPr/>
        </p:nvSpPr>
        <p:spPr>
          <a:xfrm>
            <a:off x="1666280" y="534602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Intersección</a:t>
            </a:r>
            <a:endParaRPr lang="en-US" sz="2430" dirty="0"/>
          </a:p>
        </p:txBody>
      </p:sp>
      <p:sp>
        <p:nvSpPr>
          <p:cNvPr id="20" name="Text 17"/>
          <p:cNvSpPr/>
          <p:nvPr/>
        </p:nvSpPr>
        <p:spPr>
          <a:xfrm>
            <a:off x="1666280" y="5879902"/>
            <a:ext cx="552557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Devuelve filas comunes a dos tablas.</a:t>
            </a:r>
            <a:endParaRPr lang="en-US" sz="1944" dirty="0"/>
          </a:p>
        </p:txBody>
      </p:sp>
      <p:sp>
        <p:nvSpPr>
          <p:cNvPr id="21" name="Shape 18"/>
          <p:cNvSpPr/>
          <p:nvPr/>
        </p:nvSpPr>
        <p:spPr>
          <a:xfrm>
            <a:off x="7438668" y="5346025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D2D9F9"/>
          </a:solidFill>
          <a:ln w="15240">
            <a:solidFill>
              <a:srgbClr val="B8BFDF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7612142" y="5438537"/>
            <a:ext cx="208478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916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5</a:t>
            </a:r>
            <a:endParaRPr lang="en-US" sz="2916" dirty="0"/>
          </a:p>
        </p:txBody>
      </p:sp>
      <p:sp>
        <p:nvSpPr>
          <p:cNvPr id="23" name="Text 20"/>
          <p:cNvSpPr/>
          <p:nvPr/>
        </p:nvSpPr>
        <p:spPr>
          <a:xfrm>
            <a:off x="8240911" y="534602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Diferencia</a:t>
            </a:r>
            <a:endParaRPr lang="en-US" sz="2430" dirty="0"/>
          </a:p>
        </p:txBody>
      </p:sp>
      <p:sp>
        <p:nvSpPr>
          <p:cNvPr id="24" name="Text 21"/>
          <p:cNvSpPr/>
          <p:nvPr/>
        </p:nvSpPr>
        <p:spPr>
          <a:xfrm>
            <a:off x="8240911" y="5879902"/>
            <a:ext cx="5525572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Devuelve las filas presentes en una tabla pero no en otra.</a:t>
            </a:r>
            <a:endParaRPr lang="en-US" sz="1944" dirty="0"/>
          </a:p>
        </p:txBody>
      </p:sp>
      <p:pic>
        <p:nvPicPr>
          <p:cNvPr id="2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400538"/>
            <a:ext cx="7160181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Operaciones Adicionales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Producto Cartesiano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421743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 todas las combinaciones posibles de filas de dos tablas.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División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Encuentra todas las filas de una tabla que coincidan con todas las filas de otra tabla.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7891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Renombrado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4421743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Cambia el nombre de una columna o tabla.</a:t>
            </a:r>
            <a:endParaRPr lang="en-US" sz="1944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388" y="1639253"/>
            <a:ext cx="6618327" cy="56376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439"/>
              </a:lnSpc>
              <a:buNone/>
            </a:pPr>
            <a:r>
              <a:rPr lang="en-US" sz="3551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Propiedades de las Operaciones</a:t>
            </a:r>
            <a:endParaRPr lang="en-US" sz="3551" dirty="0"/>
          </a:p>
        </p:txBody>
      </p:sp>
      <p:sp>
        <p:nvSpPr>
          <p:cNvPr id="6" name="Shape 2"/>
          <p:cNvSpPr/>
          <p:nvPr/>
        </p:nvSpPr>
        <p:spPr>
          <a:xfrm>
            <a:off x="631388" y="2473523"/>
            <a:ext cx="7881223" cy="4116705"/>
          </a:xfrm>
          <a:prstGeom prst="roundRect">
            <a:avLst>
              <a:gd name="adj" fmla="val 197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639008" y="2481143"/>
            <a:ext cx="7865983" cy="138612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819388" y="2596991"/>
            <a:ext cx="3568422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Conmutatividad</a:t>
            </a:r>
            <a:endParaRPr lang="en-US" sz="1421" dirty="0"/>
          </a:p>
        </p:txBody>
      </p:sp>
      <p:sp>
        <p:nvSpPr>
          <p:cNvPr id="9" name="Text 5"/>
          <p:cNvSpPr/>
          <p:nvPr/>
        </p:nvSpPr>
        <p:spPr>
          <a:xfrm>
            <a:off x="4756190" y="2596991"/>
            <a:ext cx="3568422" cy="1154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Algunas operaciones, como la unión e intersección, conmutan, lo que significa que el orden de los operandos no importa.</a:t>
            </a:r>
            <a:endParaRPr lang="en-US" sz="1421" dirty="0"/>
          </a:p>
        </p:txBody>
      </p:sp>
      <p:sp>
        <p:nvSpPr>
          <p:cNvPr id="10" name="Shape 6"/>
          <p:cNvSpPr/>
          <p:nvPr/>
        </p:nvSpPr>
        <p:spPr>
          <a:xfrm>
            <a:off x="639008" y="3867269"/>
            <a:ext cx="7865983" cy="109751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819388" y="3983117"/>
            <a:ext cx="3568422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Asociatividad</a:t>
            </a:r>
            <a:endParaRPr lang="en-US" sz="1421" dirty="0"/>
          </a:p>
        </p:txBody>
      </p:sp>
      <p:sp>
        <p:nvSpPr>
          <p:cNvPr id="12" name="Text 8"/>
          <p:cNvSpPr/>
          <p:nvPr/>
        </p:nvSpPr>
        <p:spPr>
          <a:xfrm>
            <a:off x="4756190" y="3983117"/>
            <a:ext cx="3568422" cy="865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Algunas operaciones son asociativas, por lo que el orden en que se agrupan los operandos no afecta el resultado.</a:t>
            </a:r>
            <a:endParaRPr lang="en-US" sz="1421" dirty="0"/>
          </a:p>
        </p:txBody>
      </p:sp>
      <p:sp>
        <p:nvSpPr>
          <p:cNvPr id="13" name="Shape 9"/>
          <p:cNvSpPr/>
          <p:nvPr/>
        </p:nvSpPr>
        <p:spPr>
          <a:xfrm>
            <a:off x="639008" y="4964787"/>
            <a:ext cx="7865983" cy="8089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819388" y="5080635"/>
            <a:ext cx="3568422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Distributividad</a:t>
            </a:r>
            <a:endParaRPr lang="en-US" sz="1421" dirty="0"/>
          </a:p>
        </p:txBody>
      </p:sp>
      <p:sp>
        <p:nvSpPr>
          <p:cNvPr id="15" name="Text 11"/>
          <p:cNvSpPr/>
          <p:nvPr/>
        </p:nvSpPr>
        <p:spPr>
          <a:xfrm>
            <a:off x="4756190" y="5080635"/>
            <a:ext cx="3568422" cy="5772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 intersección se distribuye sobre la unión y viceversa.</a:t>
            </a:r>
            <a:endParaRPr lang="en-US" sz="1421" dirty="0"/>
          </a:p>
        </p:txBody>
      </p:sp>
      <p:sp>
        <p:nvSpPr>
          <p:cNvPr id="16" name="Shape 12"/>
          <p:cNvSpPr/>
          <p:nvPr/>
        </p:nvSpPr>
        <p:spPr>
          <a:xfrm>
            <a:off x="639008" y="5773698"/>
            <a:ext cx="7865983" cy="8089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7" name="Text 13"/>
          <p:cNvSpPr/>
          <p:nvPr/>
        </p:nvSpPr>
        <p:spPr>
          <a:xfrm>
            <a:off x="819388" y="5889546"/>
            <a:ext cx="3568422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Idempotencia</a:t>
            </a:r>
            <a:endParaRPr lang="en-US" sz="1421" dirty="0"/>
          </a:p>
        </p:txBody>
      </p:sp>
      <p:sp>
        <p:nvSpPr>
          <p:cNvPr id="18" name="Text 14"/>
          <p:cNvSpPr/>
          <p:nvPr/>
        </p:nvSpPr>
        <p:spPr>
          <a:xfrm>
            <a:off x="4756190" y="5889546"/>
            <a:ext cx="3568422" cy="5772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73"/>
              </a:lnSpc>
              <a:buNone/>
            </a:pPr>
            <a:r>
              <a:rPr lang="en-US" sz="142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Aplicar una operación a una tabla ya existente no cambia el resultado.</a:t>
            </a:r>
            <a:endParaRPr lang="en-US" sz="1421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5330" y="779145"/>
            <a:ext cx="7673340" cy="13132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170"/>
              </a:lnSpc>
              <a:buNone/>
            </a:pPr>
            <a:r>
              <a:rPr lang="en-US" sz="4136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Expresiones Algebraicas Relacionales</a:t>
            </a:r>
            <a:endParaRPr lang="en-US" sz="4136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" y="2407563"/>
            <a:ext cx="1050488" cy="168092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100977" y="2617589"/>
            <a:ext cx="2626400" cy="328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85"/>
              </a:lnSpc>
              <a:buNone/>
            </a:pPr>
            <a:r>
              <a:rPr lang="en-US" sz="2068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Expresiones</a:t>
            </a:r>
            <a:endParaRPr lang="en-US" sz="2068" dirty="0"/>
          </a:p>
        </p:txBody>
      </p:sp>
      <p:sp>
        <p:nvSpPr>
          <p:cNvPr id="8" name="Text 3"/>
          <p:cNvSpPr/>
          <p:nvPr/>
        </p:nvSpPr>
        <p:spPr>
          <a:xfrm>
            <a:off x="2100977" y="3071812"/>
            <a:ext cx="6307693" cy="6724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47"/>
              </a:lnSpc>
              <a:buNone/>
            </a:pPr>
            <a:r>
              <a:rPr lang="en-US" sz="165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Combinaciones de operaciones básicas y adicionales que se utilizan para definir consultas complejas.</a:t>
            </a:r>
            <a:endParaRPr lang="en-US" sz="1654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330" y="4088487"/>
            <a:ext cx="1050488" cy="168092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2100977" y="4298513"/>
            <a:ext cx="2626400" cy="328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85"/>
              </a:lnSpc>
              <a:buNone/>
            </a:pPr>
            <a:r>
              <a:rPr lang="en-US" sz="2068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Sintaxis</a:t>
            </a:r>
            <a:endParaRPr lang="en-US" sz="2068" dirty="0"/>
          </a:p>
        </p:txBody>
      </p:sp>
      <p:sp>
        <p:nvSpPr>
          <p:cNvPr id="11" name="Text 5"/>
          <p:cNvSpPr/>
          <p:nvPr/>
        </p:nvSpPr>
        <p:spPr>
          <a:xfrm>
            <a:off x="2100977" y="4752737"/>
            <a:ext cx="6307693" cy="6724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47"/>
              </a:lnSpc>
              <a:buNone/>
            </a:pPr>
            <a:r>
              <a:rPr lang="en-US" sz="165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Las expresiones se construyen utilizando operadores, operandos y paréntesis para controlar la precedencia.</a:t>
            </a:r>
            <a:endParaRPr lang="en-US" sz="1654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330" y="5769412"/>
            <a:ext cx="1050488" cy="1680924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2100977" y="5979438"/>
            <a:ext cx="2626400" cy="3282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85"/>
              </a:lnSpc>
              <a:buNone/>
            </a:pPr>
            <a:r>
              <a:rPr lang="en-US" sz="2068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Ejemplos</a:t>
            </a:r>
            <a:endParaRPr lang="en-US" sz="2068" dirty="0"/>
          </a:p>
        </p:txBody>
      </p:sp>
      <p:sp>
        <p:nvSpPr>
          <p:cNvPr id="14" name="Text 7"/>
          <p:cNvSpPr/>
          <p:nvPr/>
        </p:nvSpPr>
        <p:spPr>
          <a:xfrm>
            <a:off x="2100977" y="6433661"/>
            <a:ext cx="6307693" cy="3362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47"/>
              </a:lnSpc>
              <a:buNone/>
            </a:pPr>
            <a:r>
              <a:rPr lang="en-US" sz="1654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Ejemplo: σ(edad&gt;21) (σ(ciudad='Madrid') (Persona)).</a:t>
            </a:r>
            <a:endParaRPr lang="en-US" sz="1654" dirty="0"/>
          </a:p>
        </p:txBody>
      </p:sp>
      <p:pic>
        <p:nvPicPr>
          <p:cNvPr id="15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5524" y="1167646"/>
            <a:ext cx="5521881" cy="5438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83"/>
              </a:lnSpc>
              <a:buNone/>
            </a:pPr>
            <a:r>
              <a:rPr lang="en-US" sz="3426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Optimización de Consultas</a:t>
            </a:r>
            <a:endParaRPr lang="en-US" sz="3426" dirty="0"/>
          </a:p>
        </p:txBody>
      </p:sp>
      <p:sp>
        <p:nvSpPr>
          <p:cNvPr id="6" name="Shape 2"/>
          <p:cNvSpPr/>
          <p:nvPr/>
        </p:nvSpPr>
        <p:spPr>
          <a:xfrm>
            <a:off x="6339126" y="1972508"/>
            <a:ext cx="34766" cy="5089327"/>
          </a:xfrm>
          <a:prstGeom prst="roundRect">
            <a:avLst>
              <a:gd name="adj" fmla="val 225280"/>
            </a:avLst>
          </a:prstGeom>
          <a:solidFill>
            <a:srgbClr val="B8BFDF"/>
          </a:solidFill>
          <a:ln/>
        </p:spPr>
      </p:sp>
      <p:sp>
        <p:nvSpPr>
          <p:cNvPr id="7" name="Shape 3"/>
          <p:cNvSpPr/>
          <p:nvPr/>
        </p:nvSpPr>
        <p:spPr>
          <a:xfrm>
            <a:off x="6552307" y="2346603"/>
            <a:ext cx="609124" cy="34766"/>
          </a:xfrm>
          <a:prstGeom prst="roundRect">
            <a:avLst>
              <a:gd name="adj" fmla="val 225280"/>
            </a:avLst>
          </a:prstGeom>
          <a:solidFill>
            <a:srgbClr val="B8BFDF"/>
          </a:solidFill>
          <a:ln/>
        </p:spPr>
      </p:sp>
      <p:sp>
        <p:nvSpPr>
          <p:cNvPr id="8" name="Shape 4"/>
          <p:cNvSpPr/>
          <p:nvPr/>
        </p:nvSpPr>
        <p:spPr>
          <a:xfrm>
            <a:off x="6160710" y="2168247"/>
            <a:ext cx="391597" cy="391597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317873" y="2233493"/>
            <a:ext cx="77153" cy="2611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56"/>
              </a:lnSpc>
              <a:buNone/>
            </a:pPr>
            <a:r>
              <a:rPr lang="en-US" sz="2056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056" dirty="0"/>
          </a:p>
        </p:txBody>
      </p:sp>
      <p:sp>
        <p:nvSpPr>
          <p:cNvPr id="10" name="Text 6"/>
          <p:cNvSpPr/>
          <p:nvPr/>
        </p:nvSpPr>
        <p:spPr>
          <a:xfrm>
            <a:off x="7313652" y="2146459"/>
            <a:ext cx="2175510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41"/>
              </a:lnSpc>
              <a:buNone/>
            </a:pPr>
            <a:r>
              <a:rPr lang="en-US" sz="171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Reordenamiento</a:t>
            </a:r>
            <a:endParaRPr lang="en-US" sz="1713" dirty="0"/>
          </a:p>
        </p:txBody>
      </p:sp>
      <p:sp>
        <p:nvSpPr>
          <p:cNvPr id="11" name="Text 7"/>
          <p:cNvSpPr/>
          <p:nvPr/>
        </p:nvSpPr>
        <p:spPr>
          <a:xfrm>
            <a:off x="7313652" y="2522696"/>
            <a:ext cx="6707624" cy="5569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93"/>
              </a:lnSpc>
              <a:buNone/>
            </a:pPr>
            <a:r>
              <a:rPr lang="en-US" sz="137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Aplicar operaciones en un orden más eficiente para minimizar el tiempo de procesamiento.</a:t>
            </a:r>
            <a:endParaRPr lang="en-US" sz="1370" dirty="0"/>
          </a:p>
        </p:txBody>
      </p:sp>
      <p:sp>
        <p:nvSpPr>
          <p:cNvPr id="12" name="Shape 8"/>
          <p:cNvSpPr/>
          <p:nvPr/>
        </p:nvSpPr>
        <p:spPr>
          <a:xfrm>
            <a:off x="6552307" y="3801666"/>
            <a:ext cx="609124" cy="34766"/>
          </a:xfrm>
          <a:prstGeom prst="roundRect">
            <a:avLst>
              <a:gd name="adj" fmla="val 225280"/>
            </a:avLst>
          </a:prstGeom>
          <a:solidFill>
            <a:srgbClr val="B8BFDF"/>
          </a:solidFill>
          <a:ln/>
        </p:spPr>
      </p:sp>
      <p:sp>
        <p:nvSpPr>
          <p:cNvPr id="13" name="Shape 9"/>
          <p:cNvSpPr/>
          <p:nvPr/>
        </p:nvSpPr>
        <p:spPr>
          <a:xfrm>
            <a:off x="6160710" y="3623310"/>
            <a:ext cx="391597" cy="391597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288345" y="3688556"/>
            <a:ext cx="136208" cy="2611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56"/>
              </a:lnSpc>
              <a:buNone/>
            </a:pPr>
            <a:r>
              <a:rPr lang="en-US" sz="2056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056" dirty="0"/>
          </a:p>
        </p:txBody>
      </p:sp>
      <p:sp>
        <p:nvSpPr>
          <p:cNvPr id="15" name="Text 11"/>
          <p:cNvSpPr/>
          <p:nvPr/>
        </p:nvSpPr>
        <p:spPr>
          <a:xfrm>
            <a:off x="7313652" y="3601522"/>
            <a:ext cx="2175510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41"/>
              </a:lnSpc>
              <a:buNone/>
            </a:pPr>
            <a:r>
              <a:rPr lang="en-US" sz="171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Simplificación</a:t>
            </a:r>
            <a:endParaRPr lang="en-US" sz="1713" dirty="0"/>
          </a:p>
        </p:txBody>
      </p:sp>
      <p:sp>
        <p:nvSpPr>
          <p:cNvPr id="16" name="Text 12"/>
          <p:cNvSpPr/>
          <p:nvPr/>
        </p:nvSpPr>
        <p:spPr>
          <a:xfrm>
            <a:off x="7313652" y="3977759"/>
            <a:ext cx="6707624" cy="278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93"/>
              </a:lnSpc>
              <a:buNone/>
            </a:pPr>
            <a:r>
              <a:rPr lang="en-US" sz="137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Eliminar operaciones redundantes o que no afectan el resultado final.</a:t>
            </a:r>
            <a:endParaRPr lang="en-US" sz="1370" dirty="0"/>
          </a:p>
        </p:txBody>
      </p:sp>
      <p:sp>
        <p:nvSpPr>
          <p:cNvPr id="17" name="Shape 13"/>
          <p:cNvSpPr/>
          <p:nvPr/>
        </p:nvSpPr>
        <p:spPr>
          <a:xfrm>
            <a:off x="6552307" y="4978241"/>
            <a:ext cx="609124" cy="34766"/>
          </a:xfrm>
          <a:prstGeom prst="roundRect">
            <a:avLst>
              <a:gd name="adj" fmla="val 225280"/>
            </a:avLst>
          </a:prstGeom>
          <a:solidFill>
            <a:srgbClr val="B8BFDF"/>
          </a:solidFill>
          <a:ln/>
        </p:spPr>
      </p:sp>
      <p:sp>
        <p:nvSpPr>
          <p:cNvPr id="18" name="Shape 14"/>
          <p:cNvSpPr/>
          <p:nvPr/>
        </p:nvSpPr>
        <p:spPr>
          <a:xfrm>
            <a:off x="6160710" y="4799886"/>
            <a:ext cx="391597" cy="391597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6283226" y="4865132"/>
            <a:ext cx="146566" cy="2611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56"/>
              </a:lnSpc>
              <a:buNone/>
            </a:pPr>
            <a:r>
              <a:rPr lang="en-US" sz="2056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056" dirty="0"/>
          </a:p>
        </p:txBody>
      </p:sp>
      <p:sp>
        <p:nvSpPr>
          <p:cNvPr id="20" name="Text 16"/>
          <p:cNvSpPr/>
          <p:nvPr/>
        </p:nvSpPr>
        <p:spPr>
          <a:xfrm>
            <a:off x="7313652" y="4778097"/>
            <a:ext cx="2184321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41"/>
              </a:lnSpc>
              <a:buNone/>
            </a:pPr>
            <a:r>
              <a:rPr lang="en-US" sz="171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Estrategias de Acceso</a:t>
            </a:r>
            <a:endParaRPr lang="en-US" sz="1713" dirty="0"/>
          </a:p>
        </p:txBody>
      </p:sp>
      <p:sp>
        <p:nvSpPr>
          <p:cNvPr id="21" name="Text 17"/>
          <p:cNvSpPr/>
          <p:nvPr/>
        </p:nvSpPr>
        <p:spPr>
          <a:xfrm>
            <a:off x="7313652" y="5154335"/>
            <a:ext cx="6707624" cy="55697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93"/>
              </a:lnSpc>
              <a:buNone/>
            </a:pPr>
            <a:r>
              <a:rPr lang="en-US" sz="137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Elegir el método de acceso a los datos que sea más rápido para las condiciones específicas de la consulta.</a:t>
            </a:r>
            <a:endParaRPr lang="en-US" sz="1370" dirty="0"/>
          </a:p>
        </p:txBody>
      </p:sp>
      <p:sp>
        <p:nvSpPr>
          <p:cNvPr id="22" name="Shape 18"/>
          <p:cNvSpPr/>
          <p:nvPr/>
        </p:nvSpPr>
        <p:spPr>
          <a:xfrm>
            <a:off x="6552307" y="6433304"/>
            <a:ext cx="609124" cy="34766"/>
          </a:xfrm>
          <a:prstGeom prst="roundRect">
            <a:avLst>
              <a:gd name="adj" fmla="val 225280"/>
            </a:avLst>
          </a:prstGeom>
          <a:solidFill>
            <a:srgbClr val="B8BFDF"/>
          </a:solidFill>
          <a:ln/>
        </p:spPr>
      </p:sp>
      <p:sp>
        <p:nvSpPr>
          <p:cNvPr id="23" name="Shape 19"/>
          <p:cNvSpPr/>
          <p:nvPr/>
        </p:nvSpPr>
        <p:spPr>
          <a:xfrm>
            <a:off x="6160710" y="6254948"/>
            <a:ext cx="391597" cy="391597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24" name="Text 20"/>
          <p:cNvSpPr/>
          <p:nvPr/>
        </p:nvSpPr>
        <p:spPr>
          <a:xfrm>
            <a:off x="6290131" y="6320195"/>
            <a:ext cx="132755" cy="26110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56"/>
              </a:lnSpc>
              <a:buNone/>
            </a:pPr>
            <a:r>
              <a:rPr lang="en-US" sz="2056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2056" dirty="0"/>
          </a:p>
        </p:txBody>
      </p:sp>
      <p:sp>
        <p:nvSpPr>
          <p:cNvPr id="25" name="Text 21"/>
          <p:cNvSpPr/>
          <p:nvPr/>
        </p:nvSpPr>
        <p:spPr>
          <a:xfrm>
            <a:off x="7313652" y="6233160"/>
            <a:ext cx="2175510" cy="2718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41"/>
              </a:lnSpc>
              <a:buNone/>
            </a:pPr>
            <a:r>
              <a:rPr lang="en-US" sz="1713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Indexación</a:t>
            </a:r>
            <a:endParaRPr lang="en-US" sz="1713" dirty="0"/>
          </a:p>
        </p:txBody>
      </p:sp>
      <p:sp>
        <p:nvSpPr>
          <p:cNvPr id="26" name="Text 22"/>
          <p:cNvSpPr/>
          <p:nvPr/>
        </p:nvSpPr>
        <p:spPr>
          <a:xfrm>
            <a:off x="7313652" y="6609398"/>
            <a:ext cx="6707624" cy="2784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93"/>
              </a:lnSpc>
              <a:buNone/>
            </a:pPr>
            <a:r>
              <a:rPr lang="en-US" sz="137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Utilizar índices para acelerar la búsqueda de datos específicos.</a:t>
            </a:r>
            <a:endParaRPr lang="en-US" sz="1370" dirty="0"/>
          </a:p>
        </p:txBody>
      </p:sp>
      <p:pic>
        <p:nvPicPr>
          <p:cNvPr id="2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8197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153954" y="3627834"/>
            <a:ext cx="8167211" cy="7049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551"/>
              </a:lnSpc>
              <a:buNone/>
            </a:pPr>
            <a:r>
              <a:rPr lang="en-US" sz="4441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Aplicaciones en Bases de Datos</a:t>
            </a:r>
            <a:endParaRPr lang="en-US" sz="4441" dirty="0"/>
          </a:p>
        </p:txBody>
      </p:sp>
      <p:sp>
        <p:nvSpPr>
          <p:cNvPr id="6" name="Shape 2"/>
          <p:cNvSpPr/>
          <p:nvPr/>
        </p:nvSpPr>
        <p:spPr>
          <a:xfrm>
            <a:off x="1153954" y="4671060"/>
            <a:ext cx="3957161" cy="2750344"/>
          </a:xfrm>
          <a:prstGeom prst="roundRect">
            <a:avLst>
              <a:gd name="adj" fmla="val 369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387078" y="4904184"/>
            <a:ext cx="3327321" cy="3524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5"/>
              </a:lnSpc>
              <a:buNone/>
            </a:pPr>
            <a:r>
              <a:rPr lang="en-US" sz="222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Diseño de Bases de Datos</a:t>
            </a:r>
            <a:endParaRPr lang="en-US" sz="2220" dirty="0"/>
          </a:p>
        </p:txBody>
      </p:sp>
      <p:sp>
        <p:nvSpPr>
          <p:cNvPr id="8" name="Text 4"/>
          <p:cNvSpPr/>
          <p:nvPr/>
        </p:nvSpPr>
        <p:spPr>
          <a:xfrm>
            <a:off x="1387078" y="5391864"/>
            <a:ext cx="3490912" cy="14439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42"/>
              </a:lnSpc>
              <a:buNone/>
            </a:pPr>
            <a:r>
              <a:rPr lang="en-US" sz="177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 álgebra relacional se utiliza para definir el esquema de la base de datos, las relaciones entre tablas y los tipos de datos.</a:t>
            </a:r>
            <a:endParaRPr lang="en-US" sz="1776" dirty="0"/>
          </a:p>
        </p:txBody>
      </p:sp>
      <p:sp>
        <p:nvSpPr>
          <p:cNvPr id="9" name="Shape 5"/>
          <p:cNvSpPr/>
          <p:nvPr/>
        </p:nvSpPr>
        <p:spPr>
          <a:xfrm>
            <a:off x="5336619" y="4671060"/>
            <a:ext cx="3957161" cy="2750344"/>
          </a:xfrm>
          <a:prstGeom prst="roundRect">
            <a:avLst>
              <a:gd name="adj" fmla="val 369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569744" y="4904184"/>
            <a:ext cx="2819757" cy="3524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75"/>
              </a:lnSpc>
              <a:buNone/>
            </a:pPr>
            <a:r>
              <a:rPr lang="en-US" sz="222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Consultas Complejas</a:t>
            </a:r>
            <a:endParaRPr lang="en-US" sz="2220" dirty="0"/>
          </a:p>
        </p:txBody>
      </p:sp>
      <p:sp>
        <p:nvSpPr>
          <p:cNvPr id="11" name="Text 7"/>
          <p:cNvSpPr/>
          <p:nvPr/>
        </p:nvSpPr>
        <p:spPr>
          <a:xfrm>
            <a:off x="5569744" y="5391864"/>
            <a:ext cx="3490912" cy="14439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42"/>
              </a:lnSpc>
              <a:buNone/>
            </a:pPr>
            <a:r>
              <a:rPr lang="en-US" sz="177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Permite la construcción de consultas complejas que extraen información específica de grandes cantidades de datos.</a:t>
            </a:r>
            <a:endParaRPr lang="en-US" sz="1776" dirty="0"/>
          </a:p>
        </p:txBody>
      </p:sp>
      <p:sp>
        <p:nvSpPr>
          <p:cNvPr id="12" name="Shape 8"/>
          <p:cNvSpPr/>
          <p:nvPr/>
        </p:nvSpPr>
        <p:spPr>
          <a:xfrm>
            <a:off x="9519285" y="4671060"/>
            <a:ext cx="3957161" cy="2750344"/>
          </a:xfrm>
          <a:prstGeom prst="roundRect">
            <a:avLst>
              <a:gd name="adj" fmla="val 369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752409" y="4904184"/>
            <a:ext cx="3490912" cy="7048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75"/>
              </a:lnSpc>
              <a:buNone/>
            </a:pPr>
            <a:r>
              <a:rPr lang="en-US" sz="222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Optimización de Rendimiento</a:t>
            </a:r>
            <a:endParaRPr lang="en-US" sz="2220" dirty="0"/>
          </a:p>
        </p:txBody>
      </p:sp>
      <p:sp>
        <p:nvSpPr>
          <p:cNvPr id="14" name="Text 10"/>
          <p:cNvSpPr/>
          <p:nvPr/>
        </p:nvSpPr>
        <p:spPr>
          <a:xfrm>
            <a:off x="9752409" y="5744289"/>
            <a:ext cx="3490912" cy="14439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42"/>
              </a:lnSpc>
              <a:buNone/>
            </a:pPr>
            <a:r>
              <a:rPr lang="en-US" sz="1776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Las técnicas de optimización basadas en el álgebra relacional ayudan a mejorar la velocidad y eficiencia de las consultas.</a:t>
            </a:r>
            <a:endParaRPr lang="en-US" sz="1776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877181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87718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1238" y="475178"/>
            <a:ext cx="4631769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Conclusión y Resumen</a:t>
            </a:r>
            <a:endParaRPr lang="en-US" sz="3402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238" y="1274445"/>
            <a:ext cx="431959" cy="43195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091238" y="187916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Tablas</a:t>
            </a:r>
            <a:endParaRPr lang="en-US" sz="1701" dirty="0"/>
          </a:p>
        </p:txBody>
      </p:sp>
      <p:sp>
        <p:nvSpPr>
          <p:cNvPr id="8" name="Text 3"/>
          <p:cNvSpPr/>
          <p:nvPr/>
        </p:nvSpPr>
        <p:spPr>
          <a:xfrm>
            <a:off x="6091238" y="225266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Las tablas son la estructura fundamental para almacenar datos en bases de datos relacionales.</a:t>
            </a:r>
            <a:endParaRPr lang="en-US" sz="1361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238" y="3047643"/>
            <a:ext cx="431959" cy="43195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091238" y="365236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Claves</a:t>
            </a:r>
            <a:endParaRPr lang="en-US" sz="1701" dirty="0"/>
          </a:p>
        </p:txBody>
      </p:sp>
      <p:sp>
        <p:nvSpPr>
          <p:cNvPr id="11" name="Text 5"/>
          <p:cNvSpPr/>
          <p:nvPr/>
        </p:nvSpPr>
        <p:spPr>
          <a:xfrm>
            <a:off x="6091238" y="4025860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Las claves son atributos que identifican de forma única cada fila de una tabla.</a:t>
            </a:r>
            <a:endParaRPr lang="en-US" sz="1361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4820841"/>
            <a:ext cx="431959" cy="43195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6091238" y="5425559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Relaciones</a:t>
            </a:r>
            <a:endParaRPr lang="en-US" sz="1701" dirty="0"/>
          </a:p>
        </p:txBody>
      </p:sp>
      <p:sp>
        <p:nvSpPr>
          <p:cNvPr id="14" name="Text 7"/>
          <p:cNvSpPr/>
          <p:nvPr/>
        </p:nvSpPr>
        <p:spPr>
          <a:xfrm>
            <a:off x="6091238" y="5799058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Las relaciones representan la conexión entre las tablas, permitiendo la consulta de datos de diferentes fuentes.</a:t>
            </a:r>
            <a:endParaRPr lang="en-US" sz="1361" dirty="0"/>
          </a:p>
        </p:txBody>
      </p:sp>
      <p:pic>
        <p:nvPicPr>
          <p:cNvPr id="15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6870621"/>
            <a:ext cx="431959" cy="431959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6091238" y="7475339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Consultas</a:t>
            </a:r>
            <a:endParaRPr lang="en-US" sz="1701" dirty="0"/>
          </a:p>
        </p:txBody>
      </p:sp>
      <p:sp>
        <p:nvSpPr>
          <p:cNvPr id="17" name="Text 9"/>
          <p:cNvSpPr/>
          <p:nvPr/>
        </p:nvSpPr>
        <p:spPr>
          <a:xfrm>
            <a:off x="6091238" y="7848838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Las consultas son expresiones del álgebra relacional que se utilizan para recuperar información específica de la base de datos.</a:t>
            </a:r>
            <a:endParaRPr lang="en-US" sz="1361" dirty="0"/>
          </a:p>
        </p:txBody>
      </p:sp>
      <p:pic>
        <p:nvPicPr>
          <p:cNvPr id="18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2024-07-06T21:50:20Z</dcterms:created>
  <dcterms:modified xsi:type="dcterms:W3CDTF">2024-07-06T21:50:20Z</dcterms:modified>
</cp:coreProperties>
</file>